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8"/>
  </p:notesMasterIdLst>
  <p:sldIdLst>
    <p:sldId id="256" r:id="rId2"/>
    <p:sldId id="267" r:id="rId3"/>
    <p:sldId id="265" r:id="rId4"/>
    <p:sldId id="260" r:id="rId5"/>
    <p:sldId id="261" r:id="rId6"/>
    <p:sldId id="272" r:id="rId7"/>
    <p:sldId id="273" r:id="rId8"/>
    <p:sldId id="274" r:id="rId9"/>
    <p:sldId id="275" r:id="rId10"/>
    <p:sldId id="276" r:id="rId11"/>
    <p:sldId id="262" r:id="rId12"/>
    <p:sldId id="269" r:id="rId13"/>
    <p:sldId id="271" r:id="rId14"/>
    <p:sldId id="263" r:id="rId15"/>
    <p:sldId id="270"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6"/>
    <p:restoredTop sz="64547" autoAdjust="0"/>
  </p:normalViewPr>
  <p:slideViewPr>
    <p:cSldViewPr snapToGrid="0" snapToObjects="1">
      <p:cViewPr>
        <p:scale>
          <a:sx n="50" d="100"/>
          <a:sy n="50" d="100"/>
        </p:scale>
        <p:origin x="140" y="2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こちらの機能につきましては後程説明いたします</a:t>
            </a:r>
            <a:endParaRPr kumimoji="1" lang="en-US" altLang="ja-JP" dirty="0"/>
          </a:p>
          <a:p>
            <a:endParaRPr kumimoji="1" lang="en-US" altLang="ja-JP" dirty="0"/>
          </a:p>
          <a:p>
            <a:r>
              <a:rPr kumimoji="1" lang="ja-JP" altLang="en-US" dirty="0"/>
              <a:t>チュートリアル機能</a:t>
            </a:r>
            <a:endParaRPr kumimoji="1" lang="en-US" altLang="ja-JP" dirty="0"/>
          </a:p>
          <a:p>
            <a:r>
              <a:rPr kumimoji="1" lang="ja-JP" altLang="en-US" dirty="0"/>
              <a:t>アプリの一通りの操作方法と、ホーム画面に追加するように促すようにしたいと思っています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2085642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カテゴリーと、人数を選択してガチャを引き、☆</a:t>
            </a:r>
            <a:endParaRPr kumimoji="1" lang="en-US" altLang="ja-JP" dirty="0"/>
          </a:p>
          <a:p>
            <a:r>
              <a:rPr kumimoji="1" lang="ja-JP" altLang="en-US" dirty="0"/>
              <a:t>一致する相手がいればマッチングし、</a:t>
            </a:r>
            <a:endParaRPr kumimoji="1" lang="en-US" altLang="ja-JP" dirty="0"/>
          </a:p>
          <a:p>
            <a:r>
              <a:rPr kumimoji="1" lang="ja-JP" altLang="en-US" dirty="0"/>
              <a:t>一対一でメッセージができるような仕組みになっています。</a:t>
            </a:r>
            <a:endParaRPr kumimoji="1" lang="en-US" altLang="ja-JP" dirty="0"/>
          </a:p>
          <a:p>
            <a:endParaRPr kumimoji="1" lang="en-US" altLang="ja-JP" dirty="0"/>
          </a:p>
          <a:p>
            <a:r>
              <a:rPr kumimoji="1" lang="ja-JP" altLang="en-US" dirty="0"/>
              <a:t>もし、</a:t>
            </a:r>
            <a:r>
              <a:rPr kumimoji="1" lang="en-US" altLang="ja-JP" dirty="0"/>
              <a:t>24</a:t>
            </a:r>
            <a:r>
              <a:rPr kumimoji="1" lang="ja-JP" altLang="en-US" dirty="0"/>
              <a:t>時間以内にマッチングする相手が見つからなければガチャを引いた際のポイントを半分還元するようにします。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27394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デモ</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13</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14</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最後になりますが、我々チームサクラは麻生の皆さんに春をお届けします。</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16</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a:t>
            </a:r>
            <a:endParaRPr kumimoji="1" lang="en-US" altLang="ja-JP" dirty="0"/>
          </a:p>
          <a:p>
            <a:r>
              <a:rPr kumimoji="1" lang="ja-JP" altLang="en-US" dirty="0"/>
              <a:t>麻生の敷地内でしかログインできないような仕組みとなっております。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画面下のフッターがアイコンになっておりまして</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右から、ホーム（エンター）、掲示板（エンター）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dirty="0"/>
              <a:t>右下の（エンター）メモ帳のようなアイコンをタップすると、（エンター）</a:t>
            </a:r>
            <a:endParaRPr kumimoji="1" lang="en-US" altLang="ja-JP" dirty="0"/>
          </a:p>
          <a:p>
            <a:r>
              <a:rPr kumimoji="1" lang="ja-JP" altLang="en-US" dirty="0"/>
              <a:t>こちらの掲示板投稿画面へ遷移します。</a:t>
            </a:r>
            <a:endParaRPr kumimoji="1" lang="en-US" altLang="ja-JP" dirty="0"/>
          </a:p>
          <a:p>
            <a:endParaRPr kumimoji="1" lang="en-US" altLang="ja-JP" dirty="0"/>
          </a:p>
          <a:p>
            <a:r>
              <a:rPr kumimoji="1" lang="ja-JP" altLang="en-US" dirty="0"/>
              <a:t>カテゴリーと（エンター）タイトルを（エンター）を入力し（エンター）</a:t>
            </a:r>
            <a:endParaRPr kumimoji="1" lang="en-US" altLang="ja-JP" dirty="0"/>
          </a:p>
          <a:p>
            <a:r>
              <a:rPr kumimoji="1" lang="ja-JP" altLang="en-US" dirty="0"/>
              <a:t>投稿ボタンを押すと（エンター）</a:t>
            </a:r>
            <a:endParaRPr kumimoji="1" lang="en-US" altLang="ja-JP" dirty="0"/>
          </a:p>
          <a:p>
            <a:r>
              <a:rPr kumimoji="1" lang="ja-JP" altLang="en-US" dirty="0"/>
              <a:t>このように掲示板を立てることができます。</a:t>
            </a:r>
            <a:endParaRPr kumimoji="1" lang="en-US" altLang="ja-JP" dirty="0"/>
          </a:p>
          <a:p>
            <a:r>
              <a:rPr kumimoji="1" lang="ja-JP" altLang="en-US" dirty="0"/>
              <a:t>この掲示板投稿には５０ポイントを（エンター）消費するような設定になっています。（エンター）</a:t>
            </a:r>
            <a:endParaRPr kumimoji="1" lang="en-US" altLang="ja-JP" dirty="0"/>
          </a:p>
          <a:p>
            <a:endParaRPr kumimoji="1" lang="en-US" altLang="ja-JP" dirty="0"/>
          </a:p>
          <a:p>
            <a:r>
              <a:rPr kumimoji="1" lang="ja-JP" altLang="en-US" dirty="0"/>
              <a:t>この掲示板では（エンター）カテゴリーと性別で検索をかけることができ</a:t>
            </a:r>
            <a:endParaRPr kumimoji="1" lang="en-US" altLang="ja-JP" dirty="0"/>
          </a:p>
          <a:p>
            <a:r>
              <a:rPr kumimoji="1" lang="ja-JP" altLang="en-US" dirty="0"/>
              <a:t>気分に合わせて相手を選ぶことができます。（エンター）</a:t>
            </a:r>
            <a:endParaRPr kumimoji="1" lang="en-US" altLang="ja-JP" dirty="0"/>
          </a:p>
          <a:p>
            <a:r>
              <a:rPr kumimoji="1" lang="ja-JP" altLang="en-US" dirty="0"/>
              <a:t>また、この掲示板一つ一つがスレッドになっており（エンター）</a:t>
            </a:r>
            <a:endParaRPr kumimoji="1" lang="en-US" altLang="ja-JP" dirty="0"/>
          </a:p>
          <a:p>
            <a:r>
              <a:rPr kumimoji="1" lang="ja-JP" altLang="en-US" dirty="0"/>
              <a:t>その中でさらにチャットのような感じでやり取りができるような仕組みになっております。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D961E6-2F37-4C1F-BBAC-EFF5353C5FFA}"/>
              </a:ext>
            </a:extLst>
          </p:cNvPr>
          <p:cNvSpPr>
            <a:spLocks noGrp="1"/>
          </p:cNvSpPr>
          <p:nvPr>
            <p:ph type="title"/>
          </p:nvPr>
        </p:nvSpPr>
        <p:spPr/>
        <p:txBody>
          <a:bodyPr/>
          <a:lstStyle/>
          <a:p>
            <a:endParaRPr kumimoji="1" lang="ja-JP" altLang="en-US"/>
          </a:p>
        </p:txBody>
      </p:sp>
      <p:sp>
        <p:nvSpPr>
          <p:cNvPr id="3" name="縦書きテキスト プレースホルダー 2">
            <a:extLst>
              <a:ext uri="{FF2B5EF4-FFF2-40B4-BE49-F238E27FC236}">
                <a16:creationId xmlns:a16="http://schemas.microsoft.com/office/drawing/2014/main" id="{D59505F2-1D5F-4E67-B8BF-FEECFC8E2AF7}"/>
              </a:ext>
            </a:extLst>
          </p:cNvPr>
          <p:cNvSpPr>
            <a:spLocks noGrp="1"/>
          </p:cNvSpPr>
          <p:nvPr>
            <p:ph type="body" orient="vert" idx="1"/>
          </p:nvPr>
        </p:nvSpPr>
        <p:spPr/>
        <p:txBody>
          <a:bodyPr/>
          <a:lstStyle/>
          <a:p>
            <a:endParaRPr kumimoji="1" lang="ja-JP" altLang="en-US"/>
          </a:p>
        </p:txBody>
      </p:sp>
    </p:spTree>
    <p:extLst>
      <p:ext uri="{BB962C8B-B14F-4D97-AF65-F5344CB8AC3E}">
        <p14:creationId xmlns:p14="http://schemas.microsoft.com/office/powerpoint/2010/main" val="26219409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C1749519-B643-3549-AE44-8B741684FA2A}"/>
              </a:ext>
            </a:extLst>
          </p:cNvPr>
          <p:cNvSpPr>
            <a:spLocks noGrp="1"/>
          </p:cNvSpPr>
          <p:nvPr>
            <p:ph type="body" orient="vert" idx="1"/>
          </p:nvPr>
        </p:nvSpPr>
        <p:spPr>
          <a:xfrm>
            <a:off x="1953004" y="1931373"/>
            <a:ext cx="8079996" cy="4080944"/>
          </a:xfrm>
        </p:spPr>
        <p:txBody>
          <a:bodyPr vert="horz">
            <a:noAutofit/>
          </a:bodyPr>
          <a:lstStyle/>
          <a:p>
            <a:r>
              <a:rPr lang="ja-JP" altLang="en-US" sz="2400" dirty="0"/>
              <a:t>掲示版</a:t>
            </a:r>
            <a:endParaRPr lang="en-US" altLang="ja-JP" sz="2400" dirty="0"/>
          </a:p>
          <a:p>
            <a:r>
              <a:rPr kumimoji="1" lang="ja-JP" altLang="en-US" sz="2400" dirty="0"/>
              <a:t>きっかけガチャ</a:t>
            </a:r>
            <a:endParaRPr kumimoji="1" lang="en-US" altLang="ja-JP" sz="2400" dirty="0"/>
          </a:p>
          <a:p>
            <a:r>
              <a:rPr kumimoji="1" lang="ja-JP" altLang="en-US" sz="2400" dirty="0"/>
              <a:t>チュートリアル機能</a:t>
            </a:r>
            <a:endParaRPr kumimoji="1" lang="en-US" altLang="ja-JP" sz="2400" dirty="0"/>
          </a:p>
          <a:p>
            <a:r>
              <a:rPr lang="ja-JP" altLang="en-US" sz="2400" dirty="0"/>
              <a:t>ログイン機能</a:t>
            </a:r>
            <a:endParaRPr lang="en-US" altLang="ja-JP" sz="2400" dirty="0"/>
          </a:p>
          <a:p>
            <a:r>
              <a:rPr kumimoji="1" lang="ja-JP" altLang="en-US" sz="2400" dirty="0"/>
              <a:t>ログインボーナス機能</a:t>
            </a:r>
            <a:endParaRPr lang="en-US" altLang="ja-JP" sz="2400" dirty="0"/>
          </a:p>
          <a:p>
            <a:r>
              <a:rPr lang="ja-JP" altLang="en-US" sz="2400" dirty="0"/>
              <a:t>プロフィール登録機能</a:t>
            </a:r>
            <a:endParaRPr lang="en-US" altLang="ja-JP" sz="2400" dirty="0"/>
          </a:p>
          <a:p>
            <a:r>
              <a:rPr lang="ja-JP" altLang="en-US" sz="2400" dirty="0"/>
              <a:t>設定機能</a:t>
            </a:r>
            <a:endParaRPr lang="en-US" altLang="ja-JP" sz="2400" dirty="0"/>
          </a:p>
          <a:p>
            <a:endParaRPr lang="en-US" altLang="ja-JP" sz="2400" dirty="0"/>
          </a:p>
        </p:txBody>
      </p:sp>
      <p:sp>
        <p:nvSpPr>
          <p:cNvPr id="4" name="正方形/長方形 3">
            <a:extLst>
              <a:ext uri="{FF2B5EF4-FFF2-40B4-BE49-F238E27FC236}">
                <a16:creationId xmlns:a16="http://schemas.microsoft.com/office/drawing/2014/main" id="{F9F5D3B7-A19D-4C5E-9C4F-AD96818AD824}"/>
              </a:ext>
            </a:extLst>
          </p:cNvPr>
          <p:cNvSpPr/>
          <p:nvPr/>
        </p:nvSpPr>
        <p:spPr>
          <a:xfrm>
            <a:off x="1292604" y="630111"/>
            <a:ext cx="1576072"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5" name="図 4">
            <a:extLst>
              <a:ext uri="{FF2B5EF4-FFF2-40B4-BE49-F238E27FC236}">
                <a16:creationId xmlns:a16="http://schemas.microsoft.com/office/drawing/2014/main" id="{F2A206CA-6C6D-4FF1-B4D6-E1494450745F}"/>
              </a:ext>
            </a:extLst>
          </p:cNvPr>
          <p:cNvPicPr>
            <a:picLocks noChangeAspect="1"/>
          </p:cNvPicPr>
          <p:nvPr/>
        </p:nvPicPr>
        <p:blipFill>
          <a:blip r:embed="rId3"/>
          <a:stretch>
            <a:fillRect/>
          </a:stretch>
        </p:blipFill>
        <p:spPr>
          <a:xfrm>
            <a:off x="7469270" y="494884"/>
            <a:ext cx="3375649" cy="6004155"/>
          </a:xfrm>
          <a:prstGeom prst="rect">
            <a:avLst/>
          </a:prstGeom>
        </p:spPr>
      </p:pic>
      <p:sp>
        <p:nvSpPr>
          <p:cNvPr id="6" name="矢印: 右 5">
            <a:extLst>
              <a:ext uri="{FF2B5EF4-FFF2-40B4-BE49-F238E27FC236}">
                <a16:creationId xmlns:a16="http://schemas.microsoft.com/office/drawing/2014/main" id="{21B9CB05-F334-4688-BA35-4265884F66DE}"/>
              </a:ext>
            </a:extLst>
          </p:cNvPr>
          <p:cNvSpPr/>
          <p:nvPr/>
        </p:nvSpPr>
        <p:spPr>
          <a:xfrm rot="2015312">
            <a:off x="6246148" y="3911738"/>
            <a:ext cx="2652342" cy="6575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68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3" end="3"/>
                                            </p:txEl>
                                          </p:spTgt>
                                        </p:tgtEl>
                                      </p:cBhvr>
                                    </p:animEffect>
                                    <p:animScale>
                                      <p:cBhvr>
                                        <p:cTn id="32" dur="250" autoRev="1" fill="hold"/>
                                        <p:tgtEl>
                                          <p:spTgt spid="3">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
                                            <p:txEl>
                                              <p:pRg st="4" end="4"/>
                                            </p:txEl>
                                          </p:spTgt>
                                        </p:tgtEl>
                                      </p:cBhvr>
                                    </p:animEffect>
                                    <p:animScale>
                                      <p:cBhvr>
                                        <p:cTn id="37" dur="250" autoRev="1" fill="hold"/>
                                        <p:tgtEl>
                                          <p:spTgt spid="3">
                                            <p:txEl>
                                              <p:pRg st="4" end="4"/>
                                            </p:txEl>
                                          </p:spTgt>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3">
                                            <p:txEl>
                                              <p:pRg st="5" end="5"/>
                                            </p:txEl>
                                          </p:spTgt>
                                        </p:tgtEl>
                                      </p:cBhvr>
                                    </p:animEffect>
                                    <p:animScale>
                                      <p:cBhvr>
                                        <p:cTn id="42" dur="250" autoRev="1" fill="hold"/>
                                        <p:tgtEl>
                                          <p:spTgt spid="3">
                                            <p:txEl>
                                              <p:pRg st="5" end="5"/>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3">
                                            <p:txEl>
                                              <p:pRg st="6" end="6"/>
                                            </p:txEl>
                                          </p:spTgt>
                                        </p:tgtEl>
                                      </p:cBhvr>
                                    </p:animEffect>
                                    <p:animScale>
                                      <p:cBhvr>
                                        <p:cTn id="47" dur="250" autoRev="1" fill="hold"/>
                                        <p:tgtEl>
                                          <p:spTgt spid="3">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285F927-5ECC-B24C-8561-F7F09C9C86BD}"/>
              </a:ext>
            </a:extLst>
          </p:cNvPr>
          <p:cNvPicPr>
            <a:picLocks noChangeAspect="1"/>
          </p:cNvPicPr>
          <p:nvPr/>
        </p:nvPicPr>
        <p:blipFill>
          <a:blip r:embed="rId3"/>
          <a:stretch>
            <a:fillRect/>
          </a:stretch>
        </p:blipFill>
        <p:spPr>
          <a:xfrm>
            <a:off x="7974766" y="179881"/>
            <a:ext cx="3747541" cy="6398462"/>
          </a:xfrm>
          <a:prstGeom prst="rect">
            <a:avLst/>
          </a:prstGeom>
        </p:spPr>
      </p:pic>
      <p:sp>
        <p:nvSpPr>
          <p:cNvPr id="8" name="正方形/長方形 7">
            <a:extLst>
              <a:ext uri="{FF2B5EF4-FFF2-40B4-BE49-F238E27FC236}">
                <a16:creationId xmlns:a16="http://schemas.microsoft.com/office/drawing/2014/main" id="{DB6068D3-4547-524E-A46E-31AB923292DB}"/>
              </a:ext>
            </a:extLst>
          </p:cNvPr>
          <p:cNvSpPr/>
          <p:nvPr/>
        </p:nvSpPr>
        <p:spPr>
          <a:xfrm>
            <a:off x="8304551" y="1319134"/>
            <a:ext cx="3043003" cy="4197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89F1401-5041-C744-860E-E3F046523FCA}"/>
              </a:ext>
            </a:extLst>
          </p:cNvPr>
          <p:cNvPicPr>
            <a:picLocks noChangeAspect="1"/>
          </p:cNvPicPr>
          <p:nvPr/>
        </p:nvPicPr>
        <p:blipFill>
          <a:blip r:embed="rId4"/>
          <a:stretch>
            <a:fillRect/>
          </a:stretch>
        </p:blipFill>
        <p:spPr>
          <a:xfrm>
            <a:off x="9396278" y="1341620"/>
            <a:ext cx="859547" cy="1196593"/>
          </a:xfrm>
          <a:prstGeom prst="rect">
            <a:avLst/>
          </a:prstGeom>
        </p:spPr>
      </p:pic>
      <p:sp>
        <p:nvSpPr>
          <p:cNvPr id="3" name="矢印: 下 2">
            <a:extLst>
              <a:ext uri="{FF2B5EF4-FFF2-40B4-BE49-F238E27FC236}">
                <a16:creationId xmlns:a16="http://schemas.microsoft.com/office/drawing/2014/main" id="{D8A1F2AE-6119-43D4-B4C0-12A966693765}"/>
              </a:ext>
            </a:extLst>
          </p:cNvPr>
          <p:cNvSpPr/>
          <p:nvPr/>
        </p:nvSpPr>
        <p:spPr>
          <a:xfrm rot="10800000">
            <a:off x="9644475" y="2692400"/>
            <a:ext cx="408122" cy="98506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27B5240-0A3F-438A-9EC3-12916A5B5A4E}"/>
              </a:ext>
            </a:extLst>
          </p:cNvPr>
          <p:cNvSpPr/>
          <p:nvPr/>
        </p:nvSpPr>
        <p:spPr>
          <a:xfrm>
            <a:off x="8966200" y="4089400"/>
            <a:ext cx="1790700" cy="109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1DE19F-A10D-489E-852C-6A8B7B518399}"/>
              </a:ext>
            </a:extLst>
          </p:cNvPr>
          <p:cNvSpPr/>
          <p:nvPr/>
        </p:nvSpPr>
        <p:spPr>
          <a:xfrm>
            <a:off x="353081" y="409774"/>
            <a:ext cx="4424609" cy="707886"/>
          </a:xfrm>
          <a:prstGeom prst="rect">
            <a:avLst/>
          </a:prstGeom>
          <a:noFill/>
        </p:spPr>
        <p:txBody>
          <a:bodyPr wrap="non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きっかけガチャ機能</a:t>
            </a:r>
          </a:p>
        </p:txBody>
      </p:sp>
      <p:sp>
        <p:nvSpPr>
          <p:cNvPr id="6" name="正方形/長方形 5">
            <a:extLst>
              <a:ext uri="{FF2B5EF4-FFF2-40B4-BE49-F238E27FC236}">
                <a16:creationId xmlns:a16="http://schemas.microsoft.com/office/drawing/2014/main" id="{70AD4B19-3640-47B9-A18F-8E11E6919C38}"/>
              </a:ext>
            </a:extLst>
          </p:cNvPr>
          <p:cNvSpPr/>
          <p:nvPr/>
        </p:nvSpPr>
        <p:spPr>
          <a:xfrm>
            <a:off x="819500" y="1531346"/>
            <a:ext cx="5574493" cy="4807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コネクタ 10">
            <a:extLst>
              <a:ext uri="{FF2B5EF4-FFF2-40B4-BE49-F238E27FC236}">
                <a16:creationId xmlns:a16="http://schemas.microsoft.com/office/drawing/2014/main" id="{D083C93A-1D7B-4AD1-8FB9-826010F63D03}"/>
              </a:ext>
            </a:extLst>
          </p:cNvPr>
          <p:cNvCxnSpPr>
            <a:cxnSpLocks/>
          </p:cNvCxnSpPr>
          <p:nvPr/>
        </p:nvCxnSpPr>
        <p:spPr>
          <a:xfrm>
            <a:off x="6418941" y="1531346"/>
            <a:ext cx="2547259" cy="255805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10AA44E5-9BB8-4ACC-BD68-ACBF8FE0EB47}"/>
              </a:ext>
            </a:extLst>
          </p:cNvPr>
          <p:cNvCxnSpPr>
            <a:cxnSpLocks/>
          </p:cNvCxnSpPr>
          <p:nvPr/>
        </p:nvCxnSpPr>
        <p:spPr>
          <a:xfrm flipV="1">
            <a:off x="6418941" y="5148234"/>
            <a:ext cx="2547259" cy="1190782"/>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8" name="正方形/長方形 17">
            <a:extLst>
              <a:ext uri="{FF2B5EF4-FFF2-40B4-BE49-F238E27FC236}">
                <a16:creationId xmlns:a16="http://schemas.microsoft.com/office/drawing/2014/main" id="{99A0F871-728D-4A12-8DDE-9A0291B80DDF}"/>
              </a:ext>
            </a:extLst>
          </p:cNvPr>
          <p:cNvSpPr/>
          <p:nvPr/>
        </p:nvSpPr>
        <p:spPr>
          <a:xfrm>
            <a:off x="1038153" y="1647528"/>
            <a:ext cx="1952779" cy="584775"/>
          </a:xfrm>
          <a:prstGeom prst="rect">
            <a:avLst/>
          </a:prstGeom>
          <a:noFill/>
        </p:spPr>
        <p:txBody>
          <a:bodyPr wrap="none" lIns="91440" tIns="45720" rIns="91440" bIns="45720">
            <a:spAutoFit/>
          </a:bodyPr>
          <a:lstStyle/>
          <a:p>
            <a:pPr algn="ctr"/>
            <a:r>
              <a:rPr lang="ja-JP" altLang="en-US" sz="3200" b="0" cap="none" spc="0" dirty="0">
                <a:ln w="0"/>
                <a:solidFill>
                  <a:srgbClr val="FF0000"/>
                </a:solidFill>
                <a:effectLst>
                  <a:outerShdw blurRad="38100" dist="19050" dir="2700000" algn="tl" rotWithShape="0">
                    <a:schemeClr val="dk1">
                      <a:alpha val="40000"/>
                    </a:schemeClr>
                  </a:outerShdw>
                </a:effectLst>
              </a:rPr>
              <a:t>カテゴリー</a:t>
            </a:r>
          </a:p>
        </p:txBody>
      </p:sp>
      <p:sp>
        <p:nvSpPr>
          <p:cNvPr id="21" name="正方形/長方形 20">
            <a:extLst>
              <a:ext uri="{FF2B5EF4-FFF2-40B4-BE49-F238E27FC236}">
                <a16:creationId xmlns:a16="http://schemas.microsoft.com/office/drawing/2014/main" id="{32F4D68C-F08F-4471-BC37-66BB2EA376F5}"/>
              </a:ext>
            </a:extLst>
          </p:cNvPr>
          <p:cNvSpPr/>
          <p:nvPr/>
        </p:nvSpPr>
        <p:spPr>
          <a:xfrm>
            <a:off x="1255923" y="2313542"/>
            <a:ext cx="3521767"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2" name="動作設定ボタン: 戻る/前へ 21">
            <a:hlinkClick r:id="" action="ppaction://hlinkshowjump?jump=previousslide" highlightClick="1"/>
            <a:extLst>
              <a:ext uri="{FF2B5EF4-FFF2-40B4-BE49-F238E27FC236}">
                <a16:creationId xmlns:a16="http://schemas.microsoft.com/office/drawing/2014/main" id="{E583983C-21F4-4EA0-97E7-43B9A7C9A901}"/>
              </a:ext>
            </a:extLst>
          </p:cNvPr>
          <p:cNvSpPr/>
          <p:nvPr/>
        </p:nvSpPr>
        <p:spPr>
          <a:xfrm rot="16200000">
            <a:off x="4798015" y="2293218"/>
            <a:ext cx="584775" cy="62542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53B958D-0889-464A-B9BF-8F7BAD0B5693}"/>
              </a:ext>
            </a:extLst>
          </p:cNvPr>
          <p:cNvSpPr/>
          <p:nvPr/>
        </p:nvSpPr>
        <p:spPr>
          <a:xfrm>
            <a:off x="1161539" y="3926128"/>
            <a:ext cx="1005403" cy="584775"/>
          </a:xfrm>
          <a:prstGeom prst="rect">
            <a:avLst/>
          </a:prstGeom>
          <a:noFill/>
        </p:spPr>
        <p:txBody>
          <a:bodyPr wrap="none" lIns="91440" tIns="45720" rIns="91440" bIns="45720">
            <a:spAutoFit/>
          </a:bodyPr>
          <a:lstStyle/>
          <a:p>
            <a:pPr algn="ctr"/>
            <a:r>
              <a:rPr lang="ja-JP" altLang="en-US" sz="3200" dirty="0">
                <a:ln w="0"/>
                <a:solidFill>
                  <a:srgbClr val="FF0000"/>
                </a:solidFill>
                <a:effectLst>
                  <a:outerShdw blurRad="38100" dist="19050" dir="2700000" algn="tl" rotWithShape="0">
                    <a:schemeClr val="dk1">
                      <a:alpha val="40000"/>
                    </a:schemeClr>
                  </a:outerShdw>
                </a:effectLst>
              </a:rPr>
              <a:t>人数</a:t>
            </a:r>
            <a:endParaRPr lang="ja-JP" altLang="en-US" sz="3200" b="0" cap="none" spc="0" dirty="0">
              <a:ln w="0"/>
              <a:solidFill>
                <a:srgbClr val="FF0000"/>
              </a:solidFill>
              <a:effectLst>
                <a:outerShdw blurRad="38100" dist="19050" dir="2700000" algn="tl" rotWithShape="0">
                  <a:schemeClr val="dk1">
                    <a:alpha val="40000"/>
                  </a:schemeClr>
                </a:outerShdw>
              </a:effectLst>
            </a:endParaRPr>
          </a:p>
        </p:txBody>
      </p:sp>
      <p:sp>
        <p:nvSpPr>
          <p:cNvPr id="19" name="正方形/長方形 18">
            <a:extLst>
              <a:ext uri="{FF2B5EF4-FFF2-40B4-BE49-F238E27FC236}">
                <a16:creationId xmlns:a16="http://schemas.microsoft.com/office/drawing/2014/main" id="{6EA136FC-CAAC-4C13-83BF-0CAE2E9FE31F}"/>
              </a:ext>
            </a:extLst>
          </p:cNvPr>
          <p:cNvSpPr/>
          <p:nvPr/>
        </p:nvSpPr>
        <p:spPr>
          <a:xfrm>
            <a:off x="2242759" y="2360006"/>
            <a:ext cx="1539203"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お酒好き</a:t>
            </a:r>
          </a:p>
        </p:txBody>
      </p:sp>
      <p:grpSp>
        <p:nvGrpSpPr>
          <p:cNvPr id="29" name="グループ化 28">
            <a:extLst>
              <a:ext uri="{FF2B5EF4-FFF2-40B4-BE49-F238E27FC236}">
                <a16:creationId xmlns:a16="http://schemas.microsoft.com/office/drawing/2014/main" id="{91CC690F-9D07-42CA-8029-34E0589DB2AE}"/>
              </a:ext>
            </a:extLst>
          </p:cNvPr>
          <p:cNvGrpSpPr/>
          <p:nvPr/>
        </p:nvGrpSpPr>
        <p:grpSpPr>
          <a:xfrm>
            <a:off x="1255923" y="2898318"/>
            <a:ext cx="3521768" cy="584775"/>
            <a:chOff x="1255923" y="2898318"/>
            <a:chExt cx="3521768" cy="584775"/>
          </a:xfrm>
        </p:grpSpPr>
        <p:sp>
          <p:nvSpPr>
            <p:cNvPr id="23" name="正方形/長方形 22">
              <a:extLst>
                <a:ext uri="{FF2B5EF4-FFF2-40B4-BE49-F238E27FC236}">
                  <a16:creationId xmlns:a16="http://schemas.microsoft.com/office/drawing/2014/main" id="{0AB30A8D-E9D5-42B5-91A6-CB9F1830FDC2}"/>
                </a:ext>
              </a:extLst>
            </p:cNvPr>
            <p:cNvSpPr/>
            <p:nvPr/>
          </p:nvSpPr>
          <p:spPr>
            <a:xfrm>
              <a:off x="1255923" y="2898318"/>
              <a:ext cx="3521768"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4DBF6-99DD-4570-95F8-CCB6B6499E6D}"/>
                </a:ext>
              </a:extLst>
            </p:cNvPr>
            <p:cNvSpPr/>
            <p:nvPr/>
          </p:nvSpPr>
          <p:spPr>
            <a:xfrm>
              <a:off x="1882042" y="2934455"/>
              <a:ext cx="2440092" cy="523220"/>
            </a:xfrm>
            <a:prstGeom prst="rect">
              <a:avLst/>
            </a:prstGeom>
            <a:noFill/>
          </p:spPr>
          <p:txBody>
            <a:bodyPr wrap="none" lIns="91440" tIns="45720" rIns="91440" bIns="45720">
              <a:spAutoFit/>
            </a:bodyPr>
            <a:lstStyle/>
            <a:p>
              <a:pPr algn="ctr"/>
              <a:r>
                <a:rPr lang="ja-JP" altLang="en-US" sz="2800" dirty="0">
                  <a:ln w="0"/>
                  <a:solidFill>
                    <a:schemeClr val="bg1"/>
                  </a:solidFill>
                  <a:effectLst>
                    <a:outerShdw blurRad="38100" dist="19050" dir="2700000" algn="tl" rotWithShape="0">
                      <a:schemeClr val="dk1">
                        <a:alpha val="40000"/>
                      </a:schemeClr>
                    </a:outerShdw>
                  </a:effectLst>
                </a:rPr>
                <a:t>ツーリング</a:t>
              </a:r>
              <a:r>
                <a:rPr lang="ja-JP" altLang="en-US" sz="2800" b="0" cap="none" spc="0" dirty="0">
                  <a:ln w="0"/>
                  <a:solidFill>
                    <a:schemeClr val="bg1"/>
                  </a:solidFill>
                  <a:effectLst>
                    <a:outerShdw blurRad="38100" dist="19050" dir="2700000" algn="tl" rotWithShape="0">
                      <a:schemeClr val="dk1">
                        <a:alpha val="40000"/>
                      </a:schemeClr>
                    </a:outerShdw>
                  </a:effectLst>
                </a:rPr>
                <a:t>好き</a:t>
              </a:r>
            </a:p>
          </p:txBody>
        </p:sp>
      </p:grpSp>
      <p:grpSp>
        <p:nvGrpSpPr>
          <p:cNvPr id="30" name="グループ化 29">
            <a:extLst>
              <a:ext uri="{FF2B5EF4-FFF2-40B4-BE49-F238E27FC236}">
                <a16:creationId xmlns:a16="http://schemas.microsoft.com/office/drawing/2014/main" id="{D6A13992-C203-4348-93F4-99E12FD6CF5C}"/>
              </a:ext>
            </a:extLst>
          </p:cNvPr>
          <p:cNvGrpSpPr/>
          <p:nvPr/>
        </p:nvGrpSpPr>
        <p:grpSpPr>
          <a:xfrm>
            <a:off x="1255923" y="3457675"/>
            <a:ext cx="3521768" cy="533547"/>
            <a:chOff x="1255923" y="3457675"/>
            <a:chExt cx="3521768" cy="533547"/>
          </a:xfrm>
        </p:grpSpPr>
        <p:sp>
          <p:nvSpPr>
            <p:cNvPr id="27" name="正方形/長方形 26">
              <a:extLst>
                <a:ext uri="{FF2B5EF4-FFF2-40B4-BE49-F238E27FC236}">
                  <a16:creationId xmlns:a16="http://schemas.microsoft.com/office/drawing/2014/main" id="{94258360-4BC3-47C2-BBC6-C8DFA3FB1370}"/>
                </a:ext>
              </a:extLst>
            </p:cNvPr>
            <p:cNvSpPr/>
            <p:nvPr/>
          </p:nvSpPr>
          <p:spPr>
            <a:xfrm>
              <a:off x="1255923" y="3457675"/>
              <a:ext cx="3521768" cy="523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F15F77A-8B45-4C9E-AE25-F49B8521555F}"/>
                </a:ext>
              </a:extLst>
            </p:cNvPr>
            <p:cNvSpPr/>
            <p:nvPr/>
          </p:nvSpPr>
          <p:spPr>
            <a:xfrm>
              <a:off x="2221081" y="3468002"/>
              <a:ext cx="1558440"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映画好き</a:t>
              </a:r>
            </a:p>
          </p:txBody>
        </p:sp>
      </p:grpSp>
      <p:sp>
        <p:nvSpPr>
          <p:cNvPr id="33" name="楕円 32">
            <a:extLst>
              <a:ext uri="{FF2B5EF4-FFF2-40B4-BE49-F238E27FC236}">
                <a16:creationId xmlns:a16="http://schemas.microsoft.com/office/drawing/2014/main" id="{A019E0AA-087E-4EC1-83F0-2C46FE3E1679}"/>
              </a:ext>
            </a:extLst>
          </p:cNvPr>
          <p:cNvSpPr/>
          <p:nvPr/>
        </p:nvSpPr>
        <p:spPr>
          <a:xfrm>
            <a:off x="1408670" y="4535161"/>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B22DA0E-B076-4C46-9337-E9684371F207}"/>
              </a:ext>
            </a:extLst>
          </p:cNvPr>
          <p:cNvSpPr/>
          <p:nvPr/>
        </p:nvSpPr>
        <p:spPr>
          <a:xfrm>
            <a:off x="1408670" y="4997324"/>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E34AECE-2C0F-45B6-86F1-1FDBD57E814A}"/>
              </a:ext>
            </a:extLst>
          </p:cNvPr>
          <p:cNvSpPr/>
          <p:nvPr/>
        </p:nvSpPr>
        <p:spPr>
          <a:xfrm>
            <a:off x="3989241" y="4553970"/>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1CCB3986-1BFC-4894-BAF3-1B067E58F723}"/>
              </a:ext>
            </a:extLst>
          </p:cNvPr>
          <p:cNvSpPr/>
          <p:nvPr/>
        </p:nvSpPr>
        <p:spPr>
          <a:xfrm>
            <a:off x="1408670" y="5468548"/>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53163530-9E5D-4392-B46B-8925C0E3A188}"/>
              </a:ext>
            </a:extLst>
          </p:cNvPr>
          <p:cNvSpPr/>
          <p:nvPr/>
        </p:nvSpPr>
        <p:spPr>
          <a:xfrm>
            <a:off x="3989241" y="5002006"/>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BC159B3-2950-477D-A8E8-5E9505D3D4C8}"/>
              </a:ext>
            </a:extLst>
          </p:cNvPr>
          <p:cNvSpPr/>
          <p:nvPr/>
        </p:nvSpPr>
        <p:spPr>
          <a:xfrm>
            <a:off x="1645490" y="4412935"/>
            <a:ext cx="702435" cy="461665"/>
          </a:xfrm>
          <a:prstGeom prst="rect">
            <a:avLst/>
          </a:prstGeom>
          <a:noFill/>
        </p:spPr>
        <p:txBody>
          <a:bodyPr wrap="none" lIns="91440" tIns="45720" rIns="91440" bIns="45720">
            <a:spAutoFit/>
          </a:bodyPr>
          <a:lstStyle/>
          <a:p>
            <a:pPr algn="ctr"/>
            <a:r>
              <a:rPr lang="ja-JP" altLang="en-US" sz="2400" b="0" cap="none" spc="0" dirty="0">
                <a:ln w="0"/>
                <a:solidFill>
                  <a:schemeClr val="bg1"/>
                </a:solidFill>
                <a:effectLst>
                  <a:outerShdw blurRad="38100" dist="19050" dir="2700000" algn="tl" rotWithShape="0">
                    <a:schemeClr val="dk1">
                      <a:alpha val="40000"/>
                    </a:schemeClr>
                  </a:outerShdw>
                </a:effectLst>
              </a:rPr>
              <a:t>１人</a:t>
            </a:r>
          </a:p>
        </p:txBody>
      </p:sp>
      <p:sp>
        <p:nvSpPr>
          <p:cNvPr id="41" name="正方形/長方形 40">
            <a:extLst>
              <a:ext uri="{FF2B5EF4-FFF2-40B4-BE49-F238E27FC236}">
                <a16:creationId xmlns:a16="http://schemas.microsoft.com/office/drawing/2014/main" id="{550496D3-FFC0-453E-BFD3-6A4F9B1A7A81}"/>
              </a:ext>
            </a:extLst>
          </p:cNvPr>
          <p:cNvSpPr/>
          <p:nvPr/>
        </p:nvSpPr>
        <p:spPr>
          <a:xfrm>
            <a:off x="1676602" y="4864988"/>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３</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2" name="正方形/長方形 41">
            <a:extLst>
              <a:ext uri="{FF2B5EF4-FFF2-40B4-BE49-F238E27FC236}">
                <a16:creationId xmlns:a16="http://schemas.microsoft.com/office/drawing/2014/main" id="{A9E81B6F-B419-4738-BD7F-D6DA644CDBAE}"/>
              </a:ext>
            </a:extLst>
          </p:cNvPr>
          <p:cNvSpPr/>
          <p:nvPr/>
        </p:nvSpPr>
        <p:spPr>
          <a:xfrm>
            <a:off x="1664240" y="5370346"/>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５</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3" name="正方形/長方形 42">
            <a:extLst>
              <a:ext uri="{FF2B5EF4-FFF2-40B4-BE49-F238E27FC236}">
                <a16:creationId xmlns:a16="http://schemas.microsoft.com/office/drawing/2014/main" id="{5D29E3EE-0D49-4894-96DB-13044793FBC7}"/>
              </a:ext>
            </a:extLst>
          </p:cNvPr>
          <p:cNvSpPr/>
          <p:nvPr/>
        </p:nvSpPr>
        <p:spPr>
          <a:xfrm>
            <a:off x="4329396" y="4874600"/>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４</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4" name="正方形/長方形 43">
            <a:extLst>
              <a:ext uri="{FF2B5EF4-FFF2-40B4-BE49-F238E27FC236}">
                <a16:creationId xmlns:a16="http://schemas.microsoft.com/office/drawing/2014/main" id="{679545D2-696E-44CE-AABF-F8D30585AF77}"/>
              </a:ext>
            </a:extLst>
          </p:cNvPr>
          <p:cNvSpPr/>
          <p:nvPr/>
        </p:nvSpPr>
        <p:spPr>
          <a:xfrm>
            <a:off x="4322134" y="4396223"/>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２</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6" name="四角形: 角を丸くする 45">
            <a:extLst>
              <a:ext uri="{FF2B5EF4-FFF2-40B4-BE49-F238E27FC236}">
                <a16:creationId xmlns:a16="http://schemas.microsoft.com/office/drawing/2014/main" id="{81DED7F6-B0FC-4989-AC3E-60121D307B2C}"/>
              </a:ext>
            </a:extLst>
          </p:cNvPr>
          <p:cNvSpPr/>
          <p:nvPr/>
        </p:nvSpPr>
        <p:spPr>
          <a:xfrm>
            <a:off x="3659397" y="5432067"/>
            <a:ext cx="2127183" cy="710871"/>
          </a:xfrm>
          <a:prstGeom prst="round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7878048D-F02C-40F6-A4B7-1862C6BC1057}"/>
              </a:ext>
            </a:extLst>
          </p:cNvPr>
          <p:cNvSpPr/>
          <p:nvPr/>
        </p:nvSpPr>
        <p:spPr>
          <a:xfrm>
            <a:off x="3659397" y="5486474"/>
            <a:ext cx="2010486" cy="523220"/>
          </a:xfrm>
          <a:prstGeom prst="rect">
            <a:avLst/>
          </a:prstGeom>
          <a:noFill/>
        </p:spPr>
        <p:txBody>
          <a:bodyPr wrap="none" lIns="91440" tIns="45720" rIns="91440" bIns="45720">
            <a:spAutoFit/>
          </a:bodyPr>
          <a:lstStyle/>
          <a:p>
            <a:pPr algn="ctr"/>
            <a:r>
              <a:rPr lang="ja-JP" altLang="en-US" sz="2800" dirty="0">
                <a:ln w="0"/>
                <a:solidFill>
                  <a:srgbClr val="FFFF66"/>
                </a:solidFill>
                <a:effectLst>
                  <a:outerShdw blurRad="38100" dist="19050" dir="2700000" algn="tl" rotWithShape="0">
                    <a:schemeClr val="dk1">
                      <a:alpha val="40000"/>
                    </a:schemeClr>
                  </a:outerShdw>
                </a:effectLst>
              </a:rPr>
              <a:t>ガチャを引く</a:t>
            </a:r>
            <a:endParaRPr lang="ja-JP" altLang="en-US" sz="2800" b="0" cap="none" spc="0" dirty="0">
              <a:ln w="0"/>
              <a:solidFill>
                <a:srgbClr val="FFFF66"/>
              </a:solidFill>
              <a:effectLst>
                <a:outerShdw blurRad="38100" dist="19050" dir="2700000" algn="tl" rotWithShape="0">
                  <a:schemeClr val="dk1">
                    <a:alpha val="40000"/>
                  </a:schemeClr>
                </a:outerShdw>
              </a:effectLst>
            </a:endParaRPr>
          </a:p>
        </p:txBody>
      </p:sp>
      <p:grpSp>
        <p:nvGrpSpPr>
          <p:cNvPr id="48" name="グループ化 47">
            <a:extLst>
              <a:ext uri="{FF2B5EF4-FFF2-40B4-BE49-F238E27FC236}">
                <a16:creationId xmlns:a16="http://schemas.microsoft.com/office/drawing/2014/main" id="{C1D66E70-92D5-420D-A9E0-CEC5AC9BB248}"/>
              </a:ext>
            </a:extLst>
          </p:cNvPr>
          <p:cNvGrpSpPr/>
          <p:nvPr/>
        </p:nvGrpSpPr>
        <p:grpSpPr>
          <a:xfrm>
            <a:off x="8272657" y="1765571"/>
            <a:ext cx="2976800" cy="1853656"/>
            <a:chOff x="4078842" y="2161606"/>
            <a:chExt cx="3603159" cy="2052056"/>
          </a:xfrm>
        </p:grpSpPr>
        <p:pic>
          <p:nvPicPr>
            <p:cNvPr id="49" name="Picture 6" descr="ãmatch ã­ã´ãã®ç»åæ¤ç´¢çµæ">
              <a:extLst>
                <a:ext uri="{FF2B5EF4-FFF2-40B4-BE49-F238E27FC236}">
                  <a16:creationId xmlns:a16="http://schemas.microsoft.com/office/drawing/2014/main" id="{2EAF7038-FE0F-45A2-A8DB-BB01C9CBC3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97" b="95604" l="2198" r="94872">
                          <a14:foregroundMark x1="8059" y1="35165" x2="8059" y2="35165"/>
                          <a14:foregroundMark x1="4396" y1="41392" x2="4396" y2="41392"/>
                          <a14:foregroundMark x1="51648" y1="93407" x2="51648" y2="93407"/>
                          <a14:foregroundMark x1="43956" y1="95238" x2="43956" y2="95238"/>
                          <a14:foregroundMark x1="59707" y1="8791" x2="59707" y2="8791"/>
                          <a14:foregroundMark x1="44322" y1="6960" x2="44322" y2="6960"/>
                          <a14:foregroundMark x1="52747" y1="4396" x2="52747" y2="4396"/>
                          <a14:foregroundMark x1="44322" y1="3663" x2="44322" y2="3663"/>
                          <a14:foregroundMark x1="95604" y1="44322" x2="95604" y2="44322"/>
                          <a14:foregroundMark x1="2564" y1="50183" x2="2564" y2="50183"/>
                          <a14:foregroundMark x1="53846" y1="95604" x2="53846" y2="95604"/>
                        </a14:backgroundRemoval>
                      </a14:imgEffect>
                    </a14:imgLayer>
                  </a14:imgProps>
                </a:ext>
                <a:ext uri="{28A0092B-C50C-407E-A947-70E740481C1C}">
                  <a14:useLocalDpi xmlns:a14="http://schemas.microsoft.com/office/drawing/2010/main" val="0"/>
                </a:ext>
              </a:extLst>
            </a:blip>
            <a:srcRect/>
            <a:stretch>
              <a:fillRect/>
            </a:stretch>
          </p:blipFill>
          <p:spPr bwMode="auto">
            <a:xfrm rot="20961135">
              <a:off x="4078842" y="2161606"/>
              <a:ext cx="3603159" cy="2052056"/>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a:extLst>
                <a:ext uri="{FF2B5EF4-FFF2-40B4-BE49-F238E27FC236}">
                  <a16:creationId xmlns:a16="http://schemas.microsoft.com/office/drawing/2014/main" id="{EA43331D-EA3B-4435-BD05-5852A6661EAF}"/>
                </a:ext>
              </a:extLst>
            </p:cNvPr>
            <p:cNvSpPr/>
            <p:nvPr/>
          </p:nvSpPr>
          <p:spPr>
            <a:xfrm rot="20641976">
              <a:off x="4978572" y="2842309"/>
              <a:ext cx="1606297" cy="174092"/>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79705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anim calcmode="lin" valueType="num">
                                      <p:cBhvr>
                                        <p:cTn id="8" dur="250" fill="hold"/>
                                        <p:tgtEl>
                                          <p:spTgt spid="29"/>
                                        </p:tgtEl>
                                        <p:attrNameLst>
                                          <p:attrName>ppt_x</p:attrName>
                                        </p:attrNameLst>
                                      </p:cBhvr>
                                      <p:tavLst>
                                        <p:tav tm="0">
                                          <p:val>
                                            <p:strVal val="#ppt_x"/>
                                          </p:val>
                                        </p:tav>
                                        <p:tav tm="100000">
                                          <p:val>
                                            <p:strVal val="#ppt_x"/>
                                          </p:val>
                                        </p:tav>
                                      </p:tavLst>
                                    </p:anim>
                                    <p:anim calcmode="lin" valueType="num">
                                      <p:cBhvr>
                                        <p:cTn id="9"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64" presetClass="path" presetSubtype="0" accel="50000" decel="50000" fill="hold" grpId="0" nodeType="withEffect">
                                  <p:stCondLst>
                                    <p:cond delay="0"/>
                                  </p:stCondLst>
                                  <p:childTnLst>
                                    <p:animMotion origin="layout" path="M -4.16667E-6 4.07407E-6 L -0.00117 -0.39954 " pathEditMode="relative" rAng="0" ptsTypes="AA">
                                      <p:cBhvr>
                                        <p:cTn id="24" dur="2000" fill="hold"/>
                                        <p:tgtEl>
                                          <p:spTgt spid="4"/>
                                        </p:tgtEl>
                                        <p:attrNameLst>
                                          <p:attrName>ppt_x</p:attrName>
                                          <p:attrName>ppt_y</p:attrName>
                                        </p:attrNameLst>
                                      </p:cBhvr>
                                      <p:rCtr x="-65" y="-1997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63011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57" y="323181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438577" y="444279"/>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pic>
        <p:nvPicPr>
          <p:cNvPr id="7" name="図 6">
            <a:extLst>
              <a:ext uri="{FF2B5EF4-FFF2-40B4-BE49-F238E27FC236}">
                <a16:creationId xmlns:a16="http://schemas.microsoft.com/office/drawing/2014/main" id="{DA593A5E-7325-4EEE-A1B7-965EABCB5B84}"/>
              </a:ext>
            </a:extLst>
          </p:cNvPr>
          <p:cNvPicPr>
            <a:picLocks noChangeAspect="1"/>
          </p:cNvPicPr>
          <p:nvPr/>
        </p:nvPicPr>
        <p:blipFill rotWithShape="1">
          <a:blip r:embed="rId5"/>
          <a:srcRect t="14372" r="62131" b="14372"/>
          <a:stretch/>
        </p:blipFill>
        <p:spPr>
          <a:xfrm>
            <a:off x="759501" y="985602"/>
            <a:ext cx="4256057" cy="4504789"/>
          </a:xfrm>
          <a:prstGeom prst="rect">
            <a:avLst/>
          </a:prstGeom>
        </p:spPr>
      </p:pic>
      <p:sp>
        <p:nvSpPr>
          <p:cNvPr id="9" name="楕円 8">
            <a:extLst>
              <a:ext uri="{FF2B5EF4-FFF2-40B4-BE49-F238E27FC236}">
                <a16:creationId xmlns:a16="http://schemas.microsoft.com/office/drawing/2014/main" id="{8C0BE9B2-55BB-4DB9-AFE0-470B9BF2B3FE}"/>
              </a:ext>
            </a:extLst>
          </p:cNvPr>
          <p:cNvSpPr/>
          <p:nvPr/>
        </p:nvSpPr>
        <p:spPr>
          <a:xfrm>
            <a:off x="4488723" y="4529388"/>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28BD3805-CC35-4D6B-B5D6-7F37CD0D50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4763748" y="4149150"/>
            <a:ext cx="1285407" cy="1285407"/>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79C4A22-1780-4BE0-A944-A3BF2D9636B9}"/>
              </a:ext>
            </a:extLst>
          </p:cNvPr>
          <p:cNvSpPr/>
          <p:nvPr/>
        </p:nvSpPr>
        <p:spPr>
          <a:xfrm>
            <a:off x="884421" y="32584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1D6C503-D564-495C-A5E6-F99BEF13EA9E}"/>
              </a:ext>
            </a:extLst>
          </p:cNvPr>
          <p:cNvSpPr/>
          <p:nvPr/>
        </p:nvSpPr>
        <p:spPr>
          <a:xfrm>
            <a:off x="870462" y="39061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E4783061-0EF5-47A9-987A-61D61F55AB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653469" y="3951911"/>
            <a:ext cx="1285407" cy="128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8606936-7848-4A1C-B592-B3B621C3FF2A}"/>
              </a:ext>
            </a:extLst>
          </p:cNvPr>
          <p:cNvPicPr>
            <a:picLocks noChangeAspect="1"/>
          </p:cNvPicPr>
          <p:nvPr/>
        </p:nvPicPr>
        <p:blipFill rotWithShape="1">
          <a:blip r:embed="rId8"/>
          <a:srcRect t="14372" r="62008" b="14372"/>
          <a:stretch/>
        </p:blipFill>
        <p:spPr>
          <a:xfrm>
            <a:off x="774490" y="985604"/>
            <a:ext cx="4269875" cy="4504788"/>
          </a:xfrm>
          <a:prstGeom prst="rect">
            <a:avLst/>
          </a:prstGeom>
        </p:spPr>
      </p:pic>
      <p:sp>
        <p:nvSpPr>
          <p:cNvPr id="11" name="四角形: 角を丸くする 10">
            <a:extLst>
              <a:ext uri="{FF2B5EF4-FFF2-40B4-BE49-F238E27FC236}">
                <a16:creationId xmlns:a16="http://schemas.microsoft.com/office/drawing/2014/main" id="{0CB9E4CF-3BE5-4FA4-98FD-08B90AC3F474}"/>
              </a:ext>
            </a:extLst>
          </p:cNvPr>
          <p:cNvSpPr/>
          <p:nvPr/>
        </p:nvSpPr>
        <p:spPr>
          <a:xfrm>
            <a:off x="1020278" y="2723949"/>
            <a:ext cx="3971447" cy="136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2CF5C5-C99F-4E0E-AB60-7C26B0F293C9}"/>
              </a:ext>
            </a:extLst>
          </p:cNvPr>
          <p:cNvSpPr/>
          <p:nvPr/>
        </p:nvSpPr>
        <p:spPr>
          <a:xfrm>
            <a:off x="2523113" y="1026493"/>
            <a:ext cx="864979" cy="3411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4D947E98-65D9-4749-BA0B-148006518576}"/>
              </a:ext>
            </a:extLst>
          </p:cNvPr>
          <p:cNvSpPr/>
          <p:nvPr/>
        </p:nvSpPr>
        <p:spPr>
          <a:xfrm>
            <a:off x="3155817" y="1509814"/>
            <a:ext cx="1859741" cy="3923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a:extLst>
              <a:ext uri="{FF2B5EF4-FFF2-40B4-BE49-F238E27FC236}">
                <a16:creationId xmlns:a16="http://schemas.microsoft.com/office/drawing/2014/main" id="{51197EED-C4A3-45B7-9BAD-AAAFA77B51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3126341" y="3244396"/>
            <a:ext cx="732606" cy="7326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369646E-F679-4C01-843A-33627AABA38B}"/>
              </a:ext>
            </a:extLst>
          </p:cNvPr>
          <p:cNvPicPr>
            <a:picLocks noChangeAspect="1"/>
          </p:cNvPicPr>
          <p:nvPr/>
        </p:nvPicPr>
        <p:blipFill rotWithShape="1">
          <a:blip r:embed="rId9"/>
          <a:srcRect t="15451" r="61879" b="14306"/>
          <a:stretch/>
        </p:blipFill>
        <p:spPr>
          <a:xfrm>
            <a:off x="759502" y="985601"/>
            <a:ext cx="4299852" cy="4523982"/>
          </a:xfrm>
          <a:prstGeom prst="rect">
            <a:avLst/>
          </a:prstGeom>
        </p:spPr>
      </p:pic>
      <p:sp>
        <p:nvSpPr>
          <p:cNvPr id="20" name="縦書きテキスト プレースホルダー 2">
            <a:extLst>
              <a:ext uri="{FF2B5EF4-FFF2-40B4-BE49-F238E27FC236}">
                <a16:creationId xmlns:a16="http://schemas.microsoft.com/office/drawing/2014/main" id="{C9DE2788-69E0-4040-AFD3-CAF240286C00}"/>
              </a:ext>
            </a:extLst>
          </p:cNvPr>
          <p:cNvSpPr>
            <a:spLocks noGrp="1"/>
          </p:cNvSpPr>
          <p:nvPr>
            <p:ph type="body" orient="vert" idx="1"/>
          </p:nvPr>
        </p:nvSpPr>
        <p:spPr>
          <a:xfrm>
            <a:off x="6715595" y="2199364"/>
            <a:ext cx="4035616" cy="572986"/>
          </a:xfrm>
        </p:spPr>
        <p:txBody>
          <a:bodyPr vert="horz">
            <a:normAutofit fontScale="92500" lnSpcReduction="10000"/>
          </a:bodyPr>
          <a:lstStyle/>
          <a:p>
            <a:pPr marL="0" indent="0">
              <a:buNone/>
            </a:pPr>
            <a:r>
              <a:rPr lang="ja-JP" altLang="en-US" sz="3200" dirty="0"/>
              <a:t>掲示板投稿</a:t>
            </a:r>
            <a:endParaRPr lang="en-US" altLang="ja-JP" sz="3200" dirty="0"/>
          </a:p>
        </p:txBody>
      </p:sp>
      <p:sp>
        <p:nvSpPr>
          <p:cNvPr id="23" name="縦書きテキスト プレースホルダー 2">
            <a:extLst>
              <a:ext uri="{FF2B5EF4-FFF2-40B4-BE49-F238E27FC236}">
                <a16:creationId xmlns:a16="http://schemas.microsoft.com/office/drawing/2014/main" id="{D3663033-43B6-4C15-9DAE-A22E5186FABC}"/>
              </a:ext>
            </a:extLst>
          </p:cNvPr>
          <p:cNvSpPr txBox="1">
            <a:spLocks/>
          </p:cNvSpPr>
          <p:nvPr/>
        </p:nvSpPr>
        <p:spPr>
          <a:xfrm>
            <a:off x="6715595" y="3142507"/>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絞り込み機能</a:t>
            </a:r>
            <a:endParaRPr lang="en-US" altLang="ja-JP" sz="3200" dirty="0"/>
          </a:p>
        </p:txBody>
      </p:sp>
      <p:sp>
        <p:nvSpPr>
          <p:cNvPr id="24" name="縦書きテキスト プレースホルダー 2">
            <a:extLst>
              <a:ext uri="{FF2B5EF4-FFF2-40B4-BE49-F238E27FC236}">
                <a16:creationId xmlns:a16="http://schemas.microsoft.com/office/drawing/2014/main" id="{B21DA634-1F8E-4F0E-A575-BCB3099E8B02}"/>
              </a:ext>
            </a:extLst>
          </p:cNvPr>
          <p:cNvSpPr txBox="1">
            <a:spLocks/>
          </p:cNvSpPr>
          <p:nvPr/>
        </p:nvSpPr>
        <p:spPr>
          <a:xfrm>
            <a:off x="6692545" y="4085650"/>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掲示板内でのコメント</a:t>
            </a:r>
            <a:endParaRPr lang="en-US" altLang="ja-JP" sz="3200" dirty="0"/>
          </a:p>
        </p:txBody>
      </p:sp>
    </p:spTree>
    <p:extLst>
      <p:ext uri="{BB962C8B-B14F-4D97-AF65-F5344CB8AC3E}">
        <p14:creationId xmlns:p14="http://schemas.microsoft.com/office/powerpoint/2010/main" val="24307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fade">
                                      <p:cBhvr>
                                        <p:cTn id="23" dur="500"/>
                                        <p:tgtEl>
                                          <p:spTgt spid="2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3" grpId="0" animBg="1"/>
      <p:bldP spid="11" grpId="0" animBg="1"/>
      <p:bldP spid="11" grpId="1" animBg="1"/>
      <p:bldP spid="16" grpId="0" animBg="1"/>
      <p:bldP spid="16" grpId="1" animBg="1"/>
      <p:bldP spid="17" grpId="0" animBg="1"/>
      <p:bldP spid="17" grpId="1" animBg="1"/>
      <p:bldP spid="20"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2049</TotalTime>
  <Words>955</Words>
  <Application>Microsoft Office PowerPoint</Application>
  <PresentationFormat>ワイド画面</PresentationFormat>
  <Paragraphs>153</Paragraphs>
  <Slides>16</Slides>
  <Notes>14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126</cp:revision>
  <dcterms:created xsi:type="dcterms:W3CDTF">2019-05-27T06:24:01Z</dcterms:created>
  <dcterms:modified xsi:type="dcterms:W3CDTF">2019-12-06T10:46:13Z</dcterms:modified>
</cp:coreProperties>
</file>